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53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8B2A156-F4B8-4134-B8FB-A4380904B852}" type="datetimeFigureOut">
              <a:rPr lang="ru-RU" smtClean="0"/>
              <a:pPr/>
              <a:t>28.06.2016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D7074E-EC3E-4F3A-B7B8-05D09FA9760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B2A156-F4B8-4134-B8FB-A4380904B852}" type="datetimeFigureOut">
              <a:rPr lang="ru-RU" smtClean="0"/>
              <a:pPr/>
              <a:t>28.06.2016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D7074E-EC3E-4F3A-B7B8-05D09FA9760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B2A156-F4B8-4134-B8FB-A4380904B852}" type="datetimeFigureOut">
              <a:rPr lang="ru-RU" smtClean="0"/>
              <a:pPr/>
              <a:t>28.06.2016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D7074E-EC3E-4F3A-B7B8-05D09FA9760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B2A156-F4B8-4134-B8FB-A4380904B852}" type="datetimeFigureOut">
              <a:rPr lang="ru-RU" smtClean="0"/>
              <a:pPr/>
              <a:t>28.06.2016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D7074E-EC3E-4F3A-B7B8-05D09FA9760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8B2A156-F4B8-4134-B8FB-A4380904B852}" type="datetimeFigureOut">
              <a:rPr lang="ru-RU" smtClean="0"/>
              <a:pPr/>
              <a:t>28.06.2016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D7074E-EC3E-4F3A-B7B8-05D09FA9760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8B2A156-F4B8-4134-B8FB-A4380904B852}" type="datetimeFigureOut">
              <a:rPr lang="ru-RU" smtClean="0"/>
              <a:pPr/>
              <a:t>28.06.2016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D7074E-EC3E-4F3A-B7B8-05D09FA9760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8B2A156-F4B8-4134-B8FB-A4380904B852}" type="datetimeFigureOut">
              <a:rPr lang="ru-RU" smtClean="0"/>
              <a:pPr/>
              <a:t>28.06.2016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7D7074E-EC3E-4F3A-B7B8-05D09FA9760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B2A156-F4B8-4134-B8FB-A4380904B852}" type="datetimeFigureOut">
              <a:rPr lang="ru-RU" smtClean="0"/>
              <a:pPr/>
              <a:t>28.06.2016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7D7074E-EC3E-4F3A-B7B8-05D09FA9760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8B2A156-F4B8-4134-B8FB-A4380904B852}" type="datetimeFigureOut">
              <a:rPr lang="ru-RU" smtClean="0"/>
              <a:pPr/>
              <a:t>28.06.2016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7D7074E-EC3E-4F3A-B7B8-05D09FA9760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B2A156-F4B8-4134-B8FB-A4380904B852}" type="datetimeFigureOut">
              <a:rPr lang="ru-RU" smtClean="0"/>
              <a:pPr/>
              <a:t>28.06.2016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D7074E-EC3E-4F3A-B7B8-05D09FA9760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B2A156-F4B8-4134-B8FB-A4380904B852}" type="datetimeFigureOut">
              <a:rPr lang="ru-RU" smtClean="0"/>
              <a:pPr/>
              <a:t>28.06.2016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D7074E-EC3E-4F3A-B7B8-05D09FA9760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B2A156-F4B8-4134-B8FB-A4380904B852}" type="datetimeFigureOut">
              <a:rPr lang="ru-RU" smtClean="0"/>
              <a:pPr/>
              <a:t>28.06.2016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7074E-EC3E-4F3A-B7B8-05D09FA9760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ru.wikipedia.org/w/index.php?title=2160_%D0%B3%D0%BE%D0%B4&amp;action=edit&amp;redlink=1" TargetMode="External"/><Relationship Id="rId7" Type="http://schemas.openxmlformats.org/officeDocument/2006/relationships/image" Target="../media/image9.jpeg"/><Relationship Id="rId2" Type="http://schemas.openxmlformats.org/officeDocument/2006/relationships/hyperlink" Target="https://ru.wikipedia.org/w/index.php?title=2140&amp;action=edit&amp;redlink=1" TargetMode="External"/><Relationship Id="rId1" Type="http://schemas.openxmlformats.org/officeDocument/2006/relationships/slideLayout" Target="../slideLayouts/slideLayout8.xml"/><Relationship Id="rId6" Type="http://schemas.openxmlformats.org/officeDocument/2006/relationships/hyperlink" Target="https://ru.wikipedia.org/wiki/%D0%A0%D0%B0%D0%B4%D1%83%D0%B3%D0%B0_(%D0%9C%D0%B8%D1%80_%D0%9F%D0%BE%D0%BB%D1%83%D0%B4%D0%BD%D1%8F)" TargetMode="External"/><Relationship Id="rId5" Type="http://schemas.openxmlformats.org/officeDocument/2006/relationships/hyperlink" Target="https://ru.wikipedia.org/wiki/%D0%9F%D0%BB%D0%B0%D0%BD%D0%B5%D1%82%D0%B0" TargetMode="External"/><Relationship Id="rId4" Type="http://schemas.openxmlformats.org/officeDocument/2006/relationships/hyperlink" Target="https://ru.wikipedia.org/wiki/%D0%92%D1%81%D0%B5%D0%BB%D0%B5%D0%BD%D0%BD%D0%B0%D1%8F"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ru.wikipedia.org/wiki/2005_%D0%B3%D0%BE%D0%B4" TargetMode="External"/><Relationship Id="rId7" Type="http://schemas.openxmlformats.org/officeDocument/2006/relationships/image" Target="../media/image2.jpeg"/><Relationship Id="rId2" Type="http://schemas.openxmlformats.org/officeDocument/2006/relationships/hyperlink" Target="https://ru.wikipedia.org/wiki/%D0%A5%D0%BE%D0%BB%D0%B4%D0%B5%D0%BD_%D0%9A%D0%BE%D0%BB%D1%84%D0%B8%D0%BB%D0%B4" TargetMode="External"/><Relationship Id="rId1" Type="http://schemas.openxmlformats.org/officeDocument/2006/relationships/slideLayout" Target="../slideLayouts/slideLayout4.xml"/><Relationship Id="rId6" Type="http://schemas.openxmlformats.org/officeDocument/2006/relationships/hyperlink" Target="https://en.wikipedia.org/wiki/Modern_Library" TargetMode="External"/><Relationship Id="rId5" Type="http://schemas.openxmlformats.org/officeDocument/2006/relationships/hyperlink" Target="https://ru.wikipedia.org/w/index.php?title=Modern_Library&amp;action=edit&amp;redlink=1" TargetMode="External"/><Relationship Id="rId4" Type="http://schemas.openxmlformats.org/officeDocument/2006/relationships/hyperlink" Target="https://ru.wikipedia.org/wiki/Tim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https://ru.wikipedia.org/wiki/%D0%A4%D0%B0%D0%BD%D1%82%D0%B0%D1%81%D1%82%D0%B8%D0%BA%D0%B0" TargetMode="External"/><Relationship Id="rId2" Type="http://schemas.openxmlformats.org/officeDocument/2006/relationships/hyperlink" Target="https://ru.wikipedia.org/wiki/%D0%A1%D0%BE%D1%86%D0%B8%D1%83%D0%BC" TargetMode="External"/><Relationship Id="rId1" Type="http://schemas.openxmlformats.org/officeDocument/2006/relationships/slideLayout" Target="../slideLayouts/slideLayout8.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Autofit/>
          </a:bodyPr>
          <a:lstStyle/>
          <a:p>
            <a:r>
              <a:rPr lang="ru-RU" sz="4800" dirty="0" smtClean="0">
                <a:solidFill>
                  <a:srgbClr val="C00000"/>
                </a:solidFill>
              </a:rPr>
              <a:t>Книги о подростках и для подростков</a:t>
            </a:r>
            <a:endParaRPr lang="ru-RU" sz="4800" dirty="0">
              <a:solidFill>
                <a:srgbClr val="C00000"/>
              </a:solidFill>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1571604" y="2000240"/>
            <a:ext cx="6072229" cy="407196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57158" y="0"/>
            <a:ext cx="8229600" cy="1143000"/>
          </a:xfrm>
        </p:spPr>
        <p:txBody>
          <a:bodyPr>
            <a:normAutofit/>
          </a:bodyPr>
          <a:lstStyle/>
          <a:p>
            <a:r>
              <a:rPr lang="ru-RU" sz="3200" dirty="0" smtClean="0">
                <a:solidFill>
                  <a:srgbClr val="FF0000"/>
                </a:solidFill>
              </a:rPr>
              <a:t>Цитаты из романа</a:t>
            </a:r>
            <a:endParaRPr lang="ru-RU" sz="3200" dirty="0">
              <a:solidFill>
                <a:srgbClr val="FF0000"/>
              </a:solidFill>
            </a:endParaRPr>
          </a:p>
        </p:txBody>
      </p:sp>
      <p:sp>
        <p:nvSpPr>
          <p:cNvPr id="6" name="Прямоугольник 5"/>
          <p:cNvSpPr/>
          <p:nvPr/>
        </p:nvSpPr>
        <p:spPr>
          <a:xfrm>
            <a:off x="714348" y="785794"/>
            <a:ext cx="7643866" cy="10064294"/>
          </a:xfrm>
          <a:prstGeom prst="rect">
            <a:avLst/>
          </a:prstGeom>
        </p:spPr>
        <p:txBody>
          <a:bodyPr wrap="square">
            <a:spAutoFit/>
          </a:bodyPr>
          <a:lstStyle/>
          <a:p>
            <a:r>
              <a:rPr lang="ru-RU" sz="2400" dirty="0" smtClean="0">
                <a:solidFill>
                  <a:srgbClr val="7030A0"/>
                </a:solidFill>
              </a:rPr>
              <a:t>Сумерки — трещина между мирами...</a:t>
            </a:r>
          </a:p>
          <a:p>
            <a:r>
              <a:rPr lang="ru-RU" sz="2400" dirty="0" smtClean="0">
                <a:solidFill>
                  <a:srgbClr val="0070C0"/>
                </a:solidFill>
              </a:rPr>
              <a:t>Уродство твоей души отражается у тебя на лице.</a:t>
            </a:r>
            <a:r>
              <a:rPr lang="ru-RU" sz="2400" dirty="0" smtClean="0"/>
              <a:t/>
            </a:r>
            <a:br>
              <a:rPr lang="ru-RU" sz="2400" dirty="0" smtClean="0"/>
            </a:br>
            <a:r>
              <a:rPr lang="ru-RU" sz="2400" dirty="0" smtClean="0">
                <a:solidFill>
                  <a:srgbClr val="00B050"/>
                </a:solidFill>
              </a:rPr>
              <a:t>Некоторые живут как будто в порядке эксперимента </a:t>
            </a:r>
            <a:r>
              <a:rPr lang="ru-RU" sz="2400" dirty="0" smtClean="0">
                <a:solidFill>
                  <a:srgbClr val="FF0000"/>
                </a:solidFill>
              </a:rPr>
              <a:t>Слова, которые сказаны, что-то означают, даже если ты ничего не имел в виду.</a:t>
            </a:r>
          </a:p>
          <a:p>
            <a:r>
              <a:rPr lang="ru-RU" sz="2400" dirty="0" smtClean="0">
                <a:solidFill>
                  <a:srgbClr val="0070C0"/>
                </a:solidFill>
              </a:rPr>
              <a:t>Самая неприятная тишина там, где много людей молчат.</a:t>
            </a:r>
          </a:p>
          <a:p>
            <a:r>
              <a:rPr lang="ru-RU" sz="2400" dirty="0" smtClean="0">
                <a:solidFill>
                  <a:srgbClr val="7030A0"/>
                </a:solidFill>
              </a:rPr>
              <a:t>Музыка — прекрасный способ стирания мыслей, плохих и не очень, самый лучший и самый давний.</a:t>
            </a:r>
          </a:p>
          <a:p>
            <a:r>
              <a:rPr lang="ru-RU" sz="2400" dirty="0" smtClean="0">
                <a:solidFill>
                  <a:srgbClr val="FF0000"/>
                </a:solidFill>
              </a:rPr>
              <a:t>Никогда — это слишком долгое слово.</a:t>
            </a:r>
            <a:r>
              <a:rPr lang="ru-RU" sz="2400" dirty="0" smtClean="0"/>
              <a:t/>
            </a:r>
            <a:br>
              <a:rPr lang="ru-RU" sz="2400" dirty="0" smtClean="0"/>
            </a:br>
            <a:r>
              <a:rPr lang="ru-RU" sz="2400" dirty="0" smtClean="0">
                <a:solidFill>
                  <a:srgbClr val="00B050"/>
                </a:solidFill>
              </a:rPr>
              <a:t>То, что для тебя ничего не значит, для кого-то — всё.</a:t>
            </a:r>
          </a:p>
          <a:p>
            <a:r>
              <a:rPr lang="ru-RU" sz="2400" dirty="0" smtClean="0">
                <a:solidFill>
                  <a:srgbClr val="0070C0"/>
                </a:solidFill>
              </a:rPr>
              <a:t>Улыбка, малыш, улыбка — лучшее, что есть в человеке. Ты не совсем человек, пока не умеешь улыбаться.</a:t>
            </a:r>
          </a:p>
          <a:p>
            <a:r>
              <a:rPr lang="ru-RU" sz="2400" dirty="0" smtClean="0">
                <a:solidFill>
                  <a:srgbClr val="FF0000"/>
                </a:solidFill>
              </a:rPr>
              <a:t>Трудно отказаться от мечты. Легче усложнить путь к ней, чем поверить, что задуманному не осуществиться.</a:t>
            </a:r>
          </a:p>
          <a:p>
            <a:r>
              <a:rPr lang="ru-RU" sz="2400" dirty="0" smtClean="0"/>
              <a:t/>
            </a:r>
            <a:br>
              <a:rPr lang="ru-RU" sz="2400" dirty="0" smtClean="0"/>
            </a:br>
            <a:endParaRPr lang="ru-RU" sz="2400" dirty="0" smtClean="0"/>
          </a:p>
          <a:p>
            <a:r>
              <a:rPr lang="ru-RU" sz="2400" dirty="0" smtClean="0"/>
              <a:t/>
            </a:r>
            <a:br>
              <a:rPr lang="ru-RU" sz="2400" dirty="0" smtClean="0"/>
            </a:br>
            <a:endParaRPr lang="ru-RU" sz="2400" dirty="0" smtClean="0"/>
          </a:p>
          <a:p>
            <a:r>
              <a:rPr lang="ru-RU" sz="2400" dirty="0" smtClean="0"/>
              <a:t/>
            </a:r>
            <a:br>
              <a:rPr lang="ru-RU" sz="2400" dirty="0" smtClean="0"/>
            </a:br>
            <a:endParaRPr lang="ru-RU" sz="2400" dirty="0" smtClean="0"/>
          </a:p>
          <a:p>
            <a:r>
              <a:rPr lang="ru-RU" sz="2400" dirty="0" smtClean="0"/>
              <a:t/>
            </a:r>
            <a:br>
              <a:rPr lang="ru-RU" sz="2400" dirty="0" smtClean="0"/>
            </a:br>
            <a:endParaRPr lang="ru-RU" sz="2400" dirty="0" smtClean="0"/>
          </a:p>
          <a:p>
            <a:r>
              <a:rPr lang="ru-RU" sz="2400" dirty="0" smtClean="0"/>
              <a:t/>
            </a:r>
            <a:br>
              <a:rPr lang="ru-RU" sz="2400" dirty="0" smtClean="0"/>
            </a:br>
            <a:endParaRPr lang="ru-RU" sz="2400" dirty="0" smtClean="0"/>
          </a:p>
          <a:p>
            <a:r>
              <a:rPr lang="ru-RU" sz="2400" dirty="0" smtClean="0"/>
              <a:t/>
            </a:r>
            <a:br>
              <a:rPr lang="ru-RU" sz="2400" dirty="0" smtClean="0"/>
            </a:br>
            <a:endParaRPr lang="ru-RU" sz="2400" dirty="0">
              <a:solidFill>
                <a:srgbClr val="0070C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3050"/>
            <a:ext cx="3008313" cy="869934"/>
          </a:xfrm>
        </p:spPr>
        <p:txBody>
          <a:bodyPr>
            <a:noAutofit/>
          </a:bodyPr>
          <a:lstStyle/>
          <a:p>
            <a:r>
              <a:rPr lang="ru-RU" dirty="0" smtClean="0">
                <a:solidFill>
                  <a:srgbClr val="C00000"/>
                </a:solidFill>
              </a:rPr>
              <a:t>Аркадий и Борис Стругацкие «Далекая радуга»</a:t>
            </a:r>
            <a:endParaRPr lang="ru-RU" dirty="0">
              <a:solidFill>
                <a:srgbClr val="C00000"/>
              </a:solidFill>
            </a:endParaRPr>
          </a:p>
        </p:txBody>
      </p:sp>
      <p:sp>
        <p:nvSpPr>
          <p:cNvPr id="4" name="Содержимое 3"/>
          <p:cNvSpPr>
            <a:spLocks noGrp="1"/>
          </p:cNvSpPr>
          <p:nvPr>
            <p:ph idx="1"/>
          </p:nvPr>
        </p:nvSpPr>
        <p:spPr>
          <a:xfrm>
            <a:off x="3857620" y="285728"/>
            <a:ext cx="4825998" cy="5853113"/>
          </a:xfrm>
        </p:spPr>
        <p:txBody>
          <a:bodyPr>
            <a:normAutofit lnSpcReduction="10000"/>
          </a:bodyPr>
          <a:lstStyle/>
          <a:p>
            <a:pPr>
              <a:buNone/>
            </a:pPr>
            <a:r>
              <a:rPr lang="ru-RU" sz="2400" b="1" dirty="0" smtClean="0"/>
              <a:t>Время действия</a:t>
            </a:r>
            <a:r>
              <a:rPr lang="ru-RU" sz="2400" dirty="0" smtClean="0"/>
              <a:t>: предположительно, между </a:t>
            </a:r>
            <a:r>
              <a:rPr lang="ru-RU" sz="2400" dirty="0" smtClean="0">
                <a:hlinkClick r:id="rId2" tooltip="2140 (страница отсутствует)"/>
              </a:rPr>
              <a:t>2140</a:t>
            </a:r>
            <a:r>
              <a:rPr lang="ru-RU" sz="2400" dirty="0" smtClean="0"/>
              <a:t> и </a:t>
            </a:r>
            <a:r>
              <a:rPr lang="ru-RU" sz="2400" dirty="0" smtClean="0">
                <a:hlinkClick r:id="rId3" tooltip="2160 год (страница отсутствует)"/>
              </a:rPr>
              <a:t>2160 годом</a:t>
            </a:r>
            <a:r>
              <a:rPr lang="ru-RU" sz="2400" dirty="0" smtClean="0"/>
              <a:t> </a:t>
            </a:r>
          </a:p>
          <a:p>
            <a:pPr>
              <a:buNone/>
            </a:pPr>
            <a:r>
              <a:rPr lang="ru-RU" sz="2400" b="1" dirty="0" smtClean="0"/>
              <a:t>Место действия</a:t>
            </a:r>
            <a:r>
              <a:rPr lang="ru-RU" sz="2400" dirty="0" smtClean="0"/>
              <a:t>: дальний </a:t>
            </a:r>
            <a:r>
              <a:rPr lang="ru-RU" sz="2400" dirty="0" smtClean="0">
                <a:hlinkClick r:id="rId4" tooltip="Вселенная"/>
              </a:rPr>
              <a:t>космос</a:t>
            </a:r>
            <a:r>
              <a:rPr lang="ru-RU" sz="2400" dirty="0" smtClean="0"/>
              <a:t>, </a:t>
            </a:r>
            <a:r>
              <a:rPr lang="ru-RU" sz="2400" dirty="0" smtClean="0">
                <a:hlinkClick r:id="rId5" tooltip="Планета"/>
              </a:rPr>
              <a:t>планета</a:t>
            </a:r>
            <a:r>
              <a:rPr lang="ru-RU" sz="2400" dirty="0" smtClean="0"/>
              <a:t> </a:t>
            </a:r>
            <a:r>
              <a:rPr lang="ru-RU" sz="2400" dirty="0" smtClean="0">
                <a:hlinkClick r:id="rId6" tooltip="Радуга (Мир Полудня)"/>
              </a:rPr>
              <a:t>Радуга</a:t>
            </a:r>
            <a:r>
              <a:rPr lang="ru-RU" sz="2400" dirty="0" smtClean="0"/>
              <a:t>.</a:t>
            </a:r>
          </a:p>
          <a:p>
            <a:pPr>
              <a:buNone/>
            </a:pPr>
            <a:r>
              <a:rPr lang="ru-RU" sz="2400" dirty="0" smtClean="0"/>
              <a:t>Повесть о катастрофе в режиме </a:t>
            </a:r>
            <a:r>
              <a:rPr lang="ru-RU" sz="2400" dirty="0" err="1" smtClean="0"/>
              <a:t>он-лайн</a:t>
            </a:r>
            <a:r>
              <a:rPr lang="ru-RU" sz="2400" dirty="0" smtClean="0"/>
              <a:t>. Действие происходит в течение одних суток. Радуга уже 30 лет используется учеными для проведения рискованных экспериментов, после одного из них маленькую планету накрывает Волна. Она наступает быстрее, чем прибывают спасатели. Начинается эвакуация. Ясно, что всем не спастись.</a:t>
            </a:r>
          </a:p>
          <a:p>
            <a:pPr>
              <a:buNone/>
            </a:pPr>
            <a:endParaRPr lang="ru-RU" sz="3100" dirty="0"/>
          </a:p>
        </p:txBody>
      </p:sp>
      <p:sp>
        <p:nvSpPr>
          <p:cNvPr id="5" name="Текст 4"/>
          <p:cNvSpPr>
            <a:spLocks noGrp="1"/>
          </p:cNvSpPr>
          <p:nvPr>
            <p:ph type="body" sz="half" idx="2"/>
          </p:nvPr>
        </p:nvSpPr>
        <p:spPr/>
        <p:txBody>
          <a:bodyPr/>
          <a:lstStyle/>
          <a:p>
            <a:endParaRPr lang="ru-RU" dirty="0"/>
          </a:p>
        </p:txBody>
      </p:sp>
      <p:pic>
        <p:nvPicPr>
          <p:cNvPr id="1026" name="Picture 2" descr="C:\Documents and Settings\K305\Рабочий стол\стругацкие.jpg"/>
          <p:cNvPicPr>
            <a:picLocks noChangeAspect="1" noChangeArrowheads="1"/>
          </p:cNvPicPr>
          <p:nvPr/>
        </p:nvPicPr>
        <p:blipFill>
          <a:blip r:embed="rId7" cstate="print"/>
          <a:srcRect/>
          <a:stretch>
            <a:fillRect/>
          </a:stretch>
        </p:blipFill>
        <p:spPr bwMode="auto">
          <a:xfrm>
            <a:off x="500034" y="1428736"/>
            <a:ext cx="3071833" cy="471490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10000"/>
          </a:bodyPr>
          <a:lstStyle/>
          <a:p>
            <a:pPr>
              <a:buNone/>
            </a:pPr>
            <a:r>
              <a:rPr lang="ru-RU" sz="2800" dirty="0" smtClean="0"/>
              <a:t>     </a:t>
            </a:r>
            <a:r>
              <a:rPr lang="ru-RU" sz="2600" dirty="0" smtClean="0"/>
              <a:t>Фантастический роман о недалеком будущем. Отец и сын освобождают книжные полки, отправляя годами копившуюся библиотеку на утилизацию. Автор не думает сокрушаться по этому поводу: в эпоху </a:t>
            </a:r>
            <a:r>
              <a:rPr lang="ru-RU" sz="2600" dirty="0" err="1" smtClean="0"/>
              <a:t>хай-тека</a:t>
            </a:r>
            <a:r>
              <a:rPr lang="ru-RU" sz="2600" dirty="0" smtClean="0"/>
              <a:t> информация добывается более экономичными  способами , а сгибающиеся под тяжестью книжные полки не годятся ни для чего, кроме опасного для здоровья собирания пыли. Казалось бы, ничто не предвещает грядущий апокалипсис…</a:t>
            </a:r>
          </a:p>
          <a:p>
            <a:r>
              <a:rPr lang="ru-RU" sz="2800" dirty="0" smtClean="0"/>
              <a:t/>
            </a:r>
            <a:br>
              <a:rPr lang="ru-RU" sz="2800" dirty="0" smtClean="0"/>
            </a:br>
            <a:endParaRPr lang="ru-RU" sz="2800" dirty="0"/>
          </a:p>
        </p:txBody>
      </p:sp>
      <p:sp>
        <p:nvSpPr>
          <p:cNvPr id="4" name="Текст 3"/>
          <p:cNvSpPr>
            <a:spLocks noGrp="1"/>
          </p:cNvSpPr>
          <p:nvPr>
            <p:ph type="body" sz="half" idx="2"/>
          </p:nvPr>
        </p:nvSpPr>
        <p:spPr/>
        <p:txBody>
          <a:bodyPr/>
          <a:lstStyle/>
          <a:p>
            <a:endParaRPr lang="ru-RU" dirty="0"/>
          </a:p>
        </p:txBody>
      </p:sp>
      <p:pic>
        <p:nvPicPr>
          <p:cNvPr id="2050" name="Picture 2"/>
          <p:cNvPicPr>
            <a:picLocks noChangeAspect="1" noChangeArrowheads="1"/>
          </p:cNvPicPr>
          <p:nvPr/>
        </p:nvPicPr>
        <p:blipFill>
          <a:blip r:embed="rId2" cstate="print"/>
          <a:srcRect/>
          <a:stretch>
            <a:fillRect/>
          </a:stretch>
        </p:blipFill>
        <p:spPr bwMode="auto">
          <a:xfrm>
            <a:off x="214282" y="785794"/>
            <a:ext cx="3570281" cy="507209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solidFill>
                  <a:srgbClr val="C00000"/>
                </a:solidFill>
              </a:rPr>
              <a:t>Валерий Попов «Все мы не красавцы»</a:t>
            </a:r>
            <a:endParaRPr lang="ru-RU" sz="2800" dirty="0">
              <a:solidFill>
                <a:srgbClr val="C00000"/>
              </a:solidFill>
            </a:endParaRPr>
          </a:p>
        </p:txBody>
      </p:sp>
      <p:sp>
        <p:nvSpPr>
          <p:cNvPr id="3" name="Содержимое 2"/>
          <p:cNvSpPr>
            <a:spLocks noGrp="1"/>
          </p:cNvSpPr>
          <p:nvPr>
            <p:ph idx="1"/>
          </p:nvPr>
        </p:nvSpPr>
        <p:spPr/>
        <p:txBody>
          <a:bodyPr/>
          <a:lstStyle/>
          <a:p>
            <a:pPr>
              <a:buNone/>
            </a:pPr>
            <a:r>
              <a:rPr lang="ru-RU" dirty="0" smtClean="0"/>
              <a:t>   </a:t>
            </a:r>
            <a:r>
              <a:rPr lang="ru-RU" sz="2400" dirty="0" smtClean="0"/>
              <a:t>В. Попов рассказывает о своем герое (школьнике, затем студенте и, наконец, молодом инженере) весело, но заботы этого героя - самые настоящие: отношения с одноклассниками, первая любовь, поиски призвания. Обо всем этом автор пишет с юмором и иронией,  находя необычное в обычном, незнакомое в знакомом. Эта книга – образец любви во всех ее проявлениях. </a:t>
            </a:r>
            <a:r>
              <a:rPr lang="ru-RU" sz="2400" dirty="0" smtClean="0">
                <a:solidFill>
                  <a:srgbClr val="C00000"/>
                </a:solidFill>
              </a:rPr>
              <a:t>«Не так важно, что с тобой будет, главное, каждую секунду чувствовать, что ты живешь!»</a:t>
            </a:r>
            <a:endParaRPr lang="ru-RU" sz="2400" dirty="0">
              <a:solidFill>
                <a:srgbClr val="C00000"/>
              </a:solidFill>
            </a:endParaRPr>
          </a:p>
        </p:txBody>
      </p:sp>
      <p:sp>
        <p:nvSpPr>
          <p:cNvPr id="6" name="Текст 5"/>
          <p:cNvSpPr>
            <a:spLocks noGrp="1"/>
          </p:cNvSpPr>
          <p:nvPr>
            <p:ph type="body" sz="half" idx="2"/>
          </p:nvPr>
        </p:nvSpPr>
        <p:spPr/>
        <p:txBody>
          <a:bodyPr/>
          <a:lstStyle/>
          <a:p>
            <a:endParaRPr lang="ru-RU"/>
          </a:p>
        </p:txBody>
      </p:sp>
      <p:pic>
        <p:nvPicPr>
          <p:cNvPr id="3075" name="Picture 3"/>
          <p:cNvPicPr>
            <a:picLocks noChangeAspect="1" noChangeArrowheads="1"/>
          </p:cNvPicPr>
          <p:nvPr/>
        </p:nvPicPr>
        <p:blipFill>
          <a:blip r:embed="rId2" cstate="print"/>
          <a:srcRect/>
          <a:stretch>
            <a:fillRect/>
          </a:stretch>
        </p:blipFill>
        <p:spPr bwMode="auto">
          <a:xfrm>
            <a:off x="144462" y="1500174"/>
            <a:ext cx="3355967" cy="45005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solidFill>
                  <a:srgbClr val="C00000"/>
                </a:solidFill>
              </a:rPr>
              <a:t>Жанр - антиутопия</a:t>
            </a:r>
            <a:endParaRPr lang="ru-RU" sz="2800" dirty="0">
              <a:solidFill>
                <a:srgbClr val="C00000"/>
              </a:solidFill>
            </a:endParaRPr>
          </a:p>
        </p:txBody>
      </p:sp>
      <p:sp>
        <p:nvSpPr>
          <p:cNvPr id="3" name="Содержимое 2"/>
          <p:cNvSpPr>
            <a:spLocks noGrp="1"/>
          </p:cNvSpPr>
          <p:nvPr>
            <p:ph idx="1"/>
          </p:nvPr>
        </p:nvSpPr>
        <p:spPr/>
        <p:txBody>
          <a:bodyPr>
            <a:normAutofit fontScale="25000" lnSpcReduction="20000"/>
          </a:bodyPr>
          <a:lstStyle/>
          <a:p>
            <a:pPr>
              <a:buNone/>
            </a:pPr>
            <a:r>
              <a:rPr lang="ru-RU" sz="2400" dirty="0" smtClean="0"/>
              <a:t>         </a:t>
            </a:r>
            <a:r>
              <a:rPr lang="ru-RU" sz="8000" dirty="0" smtClean="0"/>
              <a:t>После Великого Сокращения настала новая эра. Родился Живущий: человечество превратилось в единый, постоянно воспроизводящий себя организм. «Число Живущего неизменно», — так сказано в Книге Жизни. Живущий равен трем миллиардам — ни больше, ни меньше. Живущий счастлив. Живущий всеблаг. Живущий бессмертен... Ты тоже бессмертен. Живущий создал для тебя новый мир. В этом мире не важно, кто твой биологический предок — важно, кем ты был в прошлой жизни, до Паузы. В этом мире нет стран, городов и границ, религий и наций, войн и террора. Это дивный, стабильный мир, в котором у тебя всегда есть подключение к </a:t>
            </a:r>
            <a:r>
              <a:rPr lang="ru-RU" sz="8000" dirty="0" err="1" smtClean="0"/>
              <a:t>Социо</a:t>
            </a:r>
            <a:r>
              <a:rPr lang="ru-RU" sz="8000" dirty="0" smtClean="0"/>
              <a:t>. Глобальная сеть у тебя в мозгу — она делает тебя частью целого... Но вот однажды в этом мире появляется лишний. Младенец без прошлого, увеличивший численность на единицу. Кто он такой? Твой новый друг в </a:t>
            </a:r>
            <a:r>
              <a:rPr lang="ru-RU" sz="8000" dirty="0" err="1" smtClean="0"/>
              <a:t>Социо</a:t>
            </a:r>
            <a:r>
              <a:rPr lang="ru-RU" sz="8000" dirty="0" smtClean="0"/>
              <a:t> — или враг, который уничтожит Живущего?</a:t>
            </a:r>
          </a:p>
          <a:p>
            <a:pPr>
              <a:buNone/>
            </a:pPr>
            <a:r>
              <a:rPr lang="ru-RU" dirty="0" smtClean="0"/>
              <a:t/>
            </a:r>
            <a:br>
              <a:rPr lang="ru-RU" dirty="0" smtClean="0"/>
            </a:br>
            <a:r>
              <a:rPr lang="ru-RU" dirty="0" smtClean="0"/>
              <a:t> </a:t>
            </a:r>
            <a:endParaRPr lang="ru-RU" dirty="0"/>
          </a:p>
        </p:txBody>
      </p:sp>
      <p:sp>
        <p:nvSpPr>
          <p:cNvPr id="4" name="Текст 3"/>
          <p:cNvSpPr>
            <a:spLocks noGrp="1"/>
          </p:cNvSpPr>
          <p:nvPr>
            <p:ph type="body" sz="half" idx="2"/>
          </p:nvPr>
        </p:nvSpPr>
        <p:spPr/>
        <p:txBody>
          <a:bodyPr/>
          <a:lstStyle/>
          <a:p>
            <a:endParaRPr lang="ru-RU" dirty="0"/>
          </a:p>
        </p:txBody>
      </p:sp>
      <p:pic>
        <p:nvPicPr>
          <p:cNvPr id="1027" name="Picture 3"/>
          <p:cNvPicPr>
            <a:picLocks noChangeAspect="1" noChangeArrowheads="1"/>
          </p:cNvPicPr>
          <p:nvPr/>
        </p:nvPicPr>
        <p:blipFill>
          <a:blip r:embed="rId2" cstate="print"/>
          <a:srcRect/>
          <a:stretch>
            <a:fillRect/>
          </a:stretch>
        </p:blipFill>
        <p:spPr bwMode="auto">
          <a:xfrm>
            <a:off x="428596" y="1571612"/>
            <a:ext cx="3000396" cy="41434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Autofit/>
          </a:bodyPr>
          <a:lstStyle/>
          <a:p>
            <a:pPr algn="ctr"/>
            <a:r>
              <a:rPr lang="ru-RU" sz="3600" dirty="0" smtClean="0">
                <a:solidFill>
                  <a:srgbClr val="FF0000"/>
                </a:solidFill>
              </a:rPr>
              <a:t>Спасибо за внимание!</a:t>
            </a:r>
            <a:endParaRPr lang="ru-RU" sz="3600" dirty="0">
              <a:solidFill>
                <a:srgbClr val="FF0000"/>
              </a:solidFill>
            </a:endParaRPr>
          </a:p>
        </p:txBody>
      </p:sp>
      <p:sp>
        <p:nvSpPr>
          <p:cNvPr id="7" name="Текст 6"/>
          <p:cNvSpPr>
            <a:spLocks noGrp="1"/>
          </p:cNvSpPr>
          <p:nvPr>
            <p:ph type="body" sz="half" idx="2"/>
          </p:nvPr>
        </p:nvSpPr>
        <p:spPr/>
        <p:txBody>
          <a:bodyPr>
            <a:noAutofit/>
          </a:bodyPr>
          <a:lstStyle/>
          <a:p>
            <a:pPr algn="ctr"/>
            <a:r>
              <a:rPr lang="ru-RU" sz="2400" dirty="0" smtClean="0">
                <a:solidFill>
                  <a:srgbClr val="7030A0"/>
                </a:solidFill>
              </a:rPr>
              <a:t>Учитель русского языка и литературы МБОУ «СОШ №20» г.Чебоксары Белова Ирина </a:t>
            </a:r>
            <a:r>
              <a:rPr lang="ru-RU" sz="2400" dirty="0" err="1" smtClean="0">
                <a:solidFill>
                  <a:srgbClr val="7030A0"/>
                </a:solidFill>
              </a:rPr>
              <a:t>Афиногеновна</a:t>
            </a:r>
            <a:endParaRPr lang="ru-RU" sz="2400" dirty="0">
              <a:solidFill>
                <a:srgbClr val="7030A0"/>
              </a:solidFill>
            </a:endParaRPr>
          </a:p>
        </p:txBody>
      </p:sp>
      <p:pic>
        <p:nvPicPr>
          <p:cNvPr id="1026" name="Picture 2"/>
          <p:cNvPicPr>
            <a:picLocks noGrp="1" noChangeAspect="1" noChangeArrowheads="1"/>
          </p:cNvPicPr>
          <p:nvPr>
            <p:ph type="pic" idx="1"/>
          </p:nvPr>
        </p:nvPicPr>
        <p:blipFill>
          <a:blip r:embed="rId2" cstate="print"/>
          <a:srcRect t="3800" b="3800"/>
          <a:stretch>
            <a:fillRect/>
          </a:stretch>
        </p:blipFill>
        <p:spPr bwMode="auto">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fontScale="90000"/>
          </a:bodyPr>
          <a:lstStyle/>
          <a:p>
            <a:r>
              <a:rPr lang="ru-RU" dirty="0" smtClean="0">
                <a:solidFill>
                  <a:srgbClr val="0070C0"/>
                </a:solidFill>
              </a:rPr>
              <a:t>Дж.Д.Сэлинджер «Над пропастью во ржи»</a:t>
            </a:r>
            <a:endParaRPr lang="ru-RU" dirty="0">
              <a:solidFill>
                <a:srgbClr val="0070C0"/>
              </a:solidFill>
            </a:endParaRPr>
          </a:p>
        </p:txBody>
      </p:sp>
      <p:sp>
        <p:nvSpPr>
          <p:cNvPr id="6" name="Содержимое 5"/>
          <p:cNvSpPr>
            <a:spLocks noGrp="1"/>
          </p:cNvSpPr>
          <p:nvPr>
            <p:ph sz="half" idx="2"/>
          </p:nvPr>
        </p:nvSpPr>
        <p:spPr>
          <a:xfrm>
            <a:off x="4000496" y="1428736"/>
            <a:ext cx="4857784" cy="4525963"/>
          </a:xfrm>
        </p:spPr>
        <p:txBody>
          <a:bodyPr>
            <a:noAutofit/>
          </a:bodyPr>
          <a:lstStyle/>
          <a:p>
            <a:r>
              <a:rPr lang="ru-RU" sz="2000" dirty="0" smtClean="0"/>
              <a:t>В другом переводе — </a:t>
            </a:r>
            <a:r>
              <a:rPr lang="ru-RU" sz="2000" b="1" dirty="0" smtClean="0"/>
              <a:t>«Ловец на хлебном поле»</a:t>
            </a:r>
            <a:r>
              <a:rPr lang="ru-RU" sz="2000" dirty="0" smtClean="0"/>
              <a:t>. В нём от лица 17-летнего юноши по имени </a:t>
            </a:r>
            <a:r>
              <a:rPr lang="ru-RU" sz="2000" dirty="0" err="1" smtClean="0">
                <a:hlinkClick r:id="rId2" tooltip="Холден Колфилд"/>
              </a:rPr>
              <a:t>Холден</a:t>
            </a:r>
            <a:r>
              <a:rPr lang="ru-RU" sz="2000" dirty="0" smtClean="0"/>
              <a:t> в весьма откровенной форме рассказывается о его обострённом восприятии американской действительности и неприятии общих канонов и морали современного общества. </a:t>
            </a:r>
          </a:p>
          <a:p>
            <a:r>
              <a:rPr lang="ru-RU" sz="2000" dirty="0" smtClean="0"/>
              <a:t>В </a:t>
            </a:r>
            <a:r>
              <a:rPr lang="ru-RU" sz="2000" dirty="0" smtClean="0">
                <a:hlinkClick r:id="rId3" tooltip="2005 год"/>
              </a:rPr>
              <a:t>2005 году</a:t>
            </a:r>
            <a:r>
              <a:rPr lang="ru-RU" sz="2000" dirty="0" smtClean="0"/>
              <a:t> журнал </a:t>
            </a:r>
            <a:r>
              <a:rPr lang="ru-RU" sz="2000" i="1" dirty="0" err="1" smtClean="0">
                <a:hlinkClick r:id="rId4" tooltip="Time"/>
              </a:rPr>
              <a:t>Time</a:t>
            </a:r>
            <a:r>
              <a:rPr lang="ru-RU" sz="2000" dirty="0" smtClean="0"/>
              <a:t> включил роман в список 100 лучших англоязычных романов, а издательство </a:t>
            </a:r>
            <a:r>
              <a:rPr lang="ru-RU" sz="2000" i="1" dirty="0" err="1" smtClean="0">
                <a:hlinkClick r:id="rId5" tooltip="Modern Library (страница отсутствует)"/>
              </a:rPr>
              <a:t>Modern</a:t>
            </a:r>
            <a:r>
              <a:rPr lang="ru-RU" sz="2000" i="1" dirty="0" smtClean="0">
                <a:hlinkClick r:id="rId5" tooltip="Modern Library (страница отсутствует)"/>
              </a:rPr>
              <a:t> </a:t>
            </a:r>
            <a:r>
              <a:rPr lang="ru-RU" sz="2000" i="1" dirty="0" err="1" smtClean="0">
                <a:hlinkClick r:id="rId5" tooltip="Modern Library (страница отсутствует)"/>
              </a:rPr>
              <a:t>Library</a:t>
            </a:r>
            <a:r>
              <a:rPr lang="ru-RU" sz="2000" baseline="30000" dirty="0" smtClean="0">
                <a:hlinkClick r:id="rId6" tooltip="en:Modern Library"/>
              </a:rPr>
              <a:t>[</a:t>
            </a:r>
            <a:r>
              <a:rPr lang="ru-RU" sz="2000" baseline="30000" dirty="0" err="1" smtClean="0">
                <a:hlinkClick r:id="rId6" tooltip="en:Modern Library"/>
              </a:rPr>
              <a:t>en</a:t>
            </a:r>
            <a:r>
              <a:rPr lang="ru-RU" sz="2000" baseline="30000" dirty="0" smtClean="0">
                <a:hlinkClick r:id="rId6" tooltip="en:Modern Library"/>
              </a:rPr>
              <a:t>]</a:t>
            </a:r>
            <a:r>
              <a:rPr lang="ru-RU" sz="2000" dirty="0" smtClean="0"/>
              <a:t> включило его в список 100 лучших англоязычных романов 20-го столетия. </a:t>
            </a:r>
            <a:endParaRPr lang="ru-RU" sz="2000" dirty="0"/>
          </a:p>
        </p:txBody>
      </p:sp>
      <p:pic>
        <p:nvPicPr>
          <p:cNvPr id="2050" name="Picture 2"/>
          <p:cNvPicPr>
            <a:picLocks noGrp="1" noChangeAspect="1" noChangeArrowheads="1"/>
          </p:cNvPicPr>
          <p:nvPr>
            <p:ph sz="half" idx="1"/>
          </p:nvPr>
        </p:nvPicPr>
        <p:blipFill>
          <a:blip r:embed="rId7" cstate="print"/>
          <a:srcRect/>
          <a:stretch>
            <a:fillRect/>
          </a:stretch>
        </p:blipFill>
        <p:spPr bwMode="auto">
          <a:xfrm>
            <a:off x="714348" y="1605756"/>
            <a:ext cx="3190902" cy="4514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p:txBody>
          <a:bodyPr/>
          <a:lstStyle/>
          <a:p>
            <a:r>
              <a:rPr lang="ru-RU" dirty="0" smtClean="0">
                <a:solidFill>
                  <a:srgbClr val="FF0000"/>
                </a:solidFill>
              </a:rPr>
              <a:t>Цитаты из книги</a:t>
            </a:r>
            <a:endParaRPr lang="ru-RU" dirty="0">
              <a:solidFill>
                <a:srgbClr val="FF0000"/>
              </a:solidFill>
            </a:endParaRPr>
          </a:p>
        </p:txBody>
      </p:sp>
      <p:sp>
        <p:nvSpPr>
          <p:cNvPr id="11" name="Содержимое 10"/>
          <p:cNvSpPr>
            <a:spLocks noGrp="1"/>
          </p:cNvSpPr>
          <p:nvPr>
            <p:ph sz="half" idx="1"/>
          </p:nvPr>
        </p:nvSpPr>
        <p:spPr>
          <a:xfrm>
            <a:off x="457200" y="1600200"/>
            <a:ext cx="5186370" cy="4525963"/>
          </a:xfrm>
        </p:spPr>
        <p:txBody>
          <a:bodyPr/>
          <a:lstStyle/>
          <a:p>
            <a:r>
              <a:rPr lang="ru-RU" dirty="0" smtClean="0">
                <a:solidFill>
                  <a:srgbClr val="0070C0"/>
                </a:solidFill>
              </a:rPr>
              <a:t>Оттого что человек умер, его нельзя перестать любить, чёрт побери, особенно если он был лучше всех живых, понимаешь?</a:t>
            </a:r>
          </a:p>
          <a:p>
            <a:r>
              <a:rPr lang="ru-RU" dirty="0" smtClean="0">
                <a:solidFill>
                  <a:srgbClr val="7030A0"/>
                </a:solidFill>
              </a:rPr>
              <a:t>Если девушка приходит на свидание красивая - кто будет расстраиваться, что она опоздала? Никто!</a:t>
            </a:r>
            <a:br>
              <a:rPr lang="ru-RU" dirty="0" smtClean="0">
                <a:solidFill>
                  <a:srgbClr val="7030A0"/>
                </a:solidFill>
              </a:rPr>
            </a:br>
            <a:endParaRPr lang="ru-RU" dirty="0">
              <a:solidFill>
                <a:srgbClr val="7030A0"/>
              </a:solidFill>
            </a:endParaRPr>
          </a:p>
        </p:txBody>
      </p:sp>
      <p:pic>
        <p:nvPicPr>
          <p:cNvPr id="1026" name="Picture 2"/>
          <p:cNvPicPr>
            <a:picLocks noGrp="1" noChangeAspect="1" noChangeArrowheads="1"/>
          </p:cNvPicPr>
          <p:nvPr>
            <p:ph sz="half" idx="2"/>
          </p:nvPr>
        </p:nvPicPr>
        <p:blipFill>
          <a:blip r:embed="rId2" cstate="print"/>
          <a:srcRect/>
          <a:stretch>
            <a:fillRect/>
          </a:stretch>
        </p:blipFill>
        <p:spPr bwMode="auto">
          <a:xfrm>
            <a:off x="6205537" y="2071678"/>
            <a:ext cx="2581305" cy="35004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4294967295"/>
          </p:nvPr>
        </p:nvSpPr>
        <p:spPr>
          <a:xfrm>
            <a:off x="571472" y="428604"/>
            <a:ext cx="8229600" cy="5929354"/>
          </a:xfrm>
        </p:spPr>
        <p:txBody>
          <a:bodyPr>
            <a:noAutofit/>
          </a:bodyPr>
          <a:lstStyle/>
          <a:p>
            <a:r>
              <a:rPr lang="ru-RU" sz="2800" dirty="0" smtClean="0">
                <a:solidFill>
                  <a:srgbClr val="7030A0"/>
                </a:solidFill>
              </a:rPr>
              <a:t>Лучше бы некоторые вещи не менялись. Хорошо, если б их можно было поставить в застеклённую витрину и не трогать.</a:t>
            </a:r>
          </a:p>
          <a:p>
            <a:r>
              <a:rPr lang="ru-RU" sz="2800" dirty="0" smtClean="0">
                <a:solidFill>
                  <a:srgbClr val="0070C0"/>
                </a:solidFill>
              </a:rPr>
              <a:t>Вечно я говорю "очень приятно с вами познакомиться", когда мне ничуть не приятно. Но если хочешь жить с людьми, приходится говорить всякое.</a:t>
            </a:r>
            <a:endParaRPr lang="ru-RU" sz="2800" dirty="0" smtClean="0"/>
          </a:p>
          <a:p>
            <a:r>
              <a:rPr lang="ru-RU" sz="2800" dirty="0" smtClean="0">
                <a:solidFill>
                  <a:srgbClr val="7030A0"/>
                </a:solidFill>
              </a:rPr>
              <a:t>Вовсе и не нужно быть особенно противным, чтоб нагнать на человека тоску, — хороший человек тоже может вконец испортить настроение.</a:t>
            </a:r>
          </a:p>
          <a:p>
            <a:r>
              <a:rPr lang="ru-RU" sz="2800" dirty="0" smtClean="0">
                <a:solidFill>
                  <a:srgbClr val="0070C0"/>
                </a:solidFill>
              </a:rPr>
              <a:t>Когда солнце светит, еще не так плохо, но солнце-то светит, только когда ему вздумается.</a:t>
            </a:r>
          </a:p>
          <a:p>
            <a:r>
              <a:rPr lang="ru-RU" sz="2800" dirty="0" smtClean="0">
                <a:solidFill>
                  <a:srgbClr val="7030A0"/>
                </a:solidFill>
              </a:rPr>
              <a:t>С людьми тяжело, без них — невыносимо.</a:t>
            </a:r>
            <a:br>
              <a:rPr lang="ru-RU" sz="2800" dirty="0" smtClean="0">
                <a:solidFill>
                  <a:srgbClr val="7030A0"/>
                </a:solidFill>
              </a:rPr>
            </a:br>
            <a:r>
              <a:rPr lang="ru-RU" sz="2400" dirty="0" smtClean="0"/>
              <a:t/>
            </a:r>
            <a:br>
              <a:rPr lang="ru-RU" sz="2400" dirty="0" smtClean="0"/>
            </a:br>
            <a:endParaRPr lang="ru-RU"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000" dirty="0" err="1" smtClean="0">
                <a:solidFill>
                  <a:srgbClr val="C00000"/>
                </a:solidFill>
              </a:rPr>
              <a:t>Тод</a:t>
            </a:r>
            <a:r>
              <a:rPr lang="ru-RU" sz="4000" dirty="0" smtClean="0">
                <a:solidFill>
                  <a:srgbClr val="C00000"/>
                </a:solidFill>
              </a:rPr>
              <a:t> </a:t>
            </a:r>
            <a:r>
              <a:rPr lang="ru-RU" sz="4000" dirty="0" err="1" smtClean="0">
                <a:solidFill>
                  <a:srgbClr val="C00000"/>
                </a:solidFill>
              </a:rPr>
              <a:t>Штрассер</a:t>
            </a:r>
            <a:r>
              <a:rPr lang="ru-RU" sz="4000" dirty="0" smtClean="0">
                <a:solidFill>
                  <a:srgbClr val="C00000"/>
                </a:solidFill>
              </a:rPr>
              <a:t>   «Волна»</a:t>
            </a:r>
            <a:endParaRPr lang="ru-RU" sz="4000" dirty="0">
              <a:solidFill>
                <a:srgbClr val="C00000"/>
              </a:solidFill>
            </a:endParaRPr>
          </a:p>
        </p:txBody>
      </p:sp>
      <p:sp>
        <p:nvSpPr>
          <p:cNvPr id="3" name="Содержимое 2"/>
          <p:cNvSpPr>
            <a:spLocks noGrp="1"/>
          </p:cNvSpPr>
          <p:nvPr>
            <p:ph idx="1"/>
          </p:nvPr>
        </p:nvSpPr>
        <p:spPr/>
        <p:txBody>
          <a:bodyPr>
            <a:noAutofit/>
          </a:bodyPr>
          <a:lstStyle/>
          <a:p>
            <a:pPr>
              <a:buNone/>
            </a:pPr>
            <a:r>
              <a:rPr lang="ru-RU" sz="2400" dirty="0" smtClean="0"/>
              <a:t>    Книга основана на реальных событиях, произошедших в 1967 году в одной из школ маленького калифорнийского городка. Учитель истории Бен Росс ставит социальный эксперимент, чтобы в игровой форме показать подросткам, что такое нацизм. Сначала все выглядело как непривычное и увлекательное приключение, игра в дисциплину и коллективизм. Однако спустя всего несколько дней Бен Росс осознает, что его ученики, по сути, превратились в образцовых граждан тоталитарного общества.</a:t>
            </a:r>
            <a:endParaRPr lang="ru-RU" sz="2400" dirty="0"/>
          </a:p>
        </p:txBody>
      </p:sp>
      <p:sp>
        <p:nvSpPr>
          <p:cNvPr id="6" name="Текст 5"/>
          <p:cNvSpPr>
            <a:spLocks noGrp="1"/>
          </p:cNvSpPr>
          <p:nvPr>
            <p:ph type="body" sz="half" idx="2"/>
          </p:nvPr>
        </p:nvSpPr>
        <p:spPr/>
        <p:txBody>
          <a:bodyPr/>
          <a:lstStyle/>
          <a:p>
            <a:endParaRPr lang="ru-RU"/>
          </a:p>
        </p:txBody>
      </p:sp>
      <p:pic>
        <p:nvPicPr>
          <p:cNvPr id="1026" name="Picture 2"/>
          <p:cNvPicPr>
            <a:picLocks noGrp="1" noChangeAspect="1" noChangeArrowheads="1"/>
          </p:cNvPicPr>
          <p:nvPr>
            <p:ph sz="half" idx="4294967295"/>
          </p:nvPr>
        </p:nvPicPr>
        <p:blipFill>
          <a:blip r:embed="rId2" cstate="print"/>
          <a:srcRect/>
          <a:stretch>
            <a:fillRect/>
          </a:stretch>
        </p:blipFill>
        <p:spPr bwMode="auto">
          <a:xfrm>
            <a:off x="642910" y="1500174"/>
            <a:ext cx="2754312" cy="45259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smtClean="0">
                <a:solidFill>
                  <a:srgbClr val="C00000"/>
                </a:solidFill>
              </a:rPr>
              <a:t>Бел Кауфман  </a:t>
            </a:r>
            <a:r>
              <a:rPr lang="ru-RU" sz="2400" b="1" dirty="0" smtClean="0">
                <a:solidFill>
                  <a:srgbClr val="C00000"/>
                </a:solidFill>
              </a:rPr>
              <a:t>«Вверх по лестнице, ведущей вниз»</a:t>
            </a:r>
            <a:r>
              <a:rPr lang="ru-RU" sz="2400" dirty="0" smtClean="0">
                <a:solidFill>
                  <a:srgbClr val="C00000"/>
                </a:solidFill>
              </a:rPr>
              <a:t> </a:t>
            </a:r>
            <a:endParaRPr lang="ru-RU" sz="2400" dirty="0">
              <a:solidFill>
                <a:srgbClr val="C00000"/>
              </a:solidFill>
            </a:endParaRPr>
          </a:p>
        </p:txBody>
      </p:sp>
      <p:sp>
        <p:nvSpPr>
          <p:cNvPr id="4" name="Содержимое 3"/>
          <p:cNvSpPr>
            <a:spLocks noGrp="1"/>
          </p:cNvSpPr>
          <p:nvPr>
            <p:ph idx="1"/>
          </p:nvPr>
        </p:nvSpPr>
        <p:spPr/>
        <p:txBody>
          <a:bodyPr>
            <a:normAutofit fontScale="25000" lnSpcReduction="20000"/>
          </a:bodyPr>
          <a:lstStyle/>
          <a:p>
            <a:pPr>
              <a:buNone/>
            </a:pPr>
            <a:r>
              <a:rPr lang="ru-RU" sz="9600" dirty="0" smtClean="0"/>
              <a:t>     Героиня книги, молодая учительница Сильвия </a:t>
            </a:r>
            <a:r>
              <a:rPr lang="ru-RU" sz="9600" dirty="0" err="1" smtClean="0"/>
              <a:t>Баррет</a:t>
            </a:r>
            <a:r>
              <a:rPr lang="ru-RU" sz="9600" dirty="0" smtClean="0"/>
              <a:t>, приходит в школу в надежде заинтересовать учеников своим предметом — английской литературой, но быстро обнаруживает, что ученики по большей части равнодушны, большинство коллег совершенно безучастны к жизни школы, а сам ход этой жизни подчиняется бессмысленным бюрократическим нормам. Постепенно она понимает, что именно здесь перед ней открывается возможность действительно повлиять на умы и сердца учеников. Роман целиком состоит из записок, документов, школьных сочинений, писем.</a:t>
            </a:r>
          </a:p>
          <a:p>
            <a:pPr>
              <a:buNone/>
            </a:pPr>
            <a:endParaRPr lang="ru-RU" dirty="0"/>
          </a:p>
        </p:txBody>
      </p:sp>
      <p:sp>
        <p:nvSpPr>
          <p:cNvPr id="5" name="Текст 4"/>
          <p:cNvSpPr>
            <a:spLocks noGrp="1"/>
          </p:cNvSpPr>
          <p:nvPr>
            <p:ph type="body" sz="half" idx="2"/>
          </p:nvPr>
        </p:nvSpPr>
        <p:spPr/>
        <p:txBody>
          <a:bodyPr/>
          <a:lstStyle/>
          <a:p>
            <a:endParaRPr lang="ru-RU" dirty="0"/>
          </a:p>
        </p:txBody>
      </p:sp>
      <p:pic>
        <p:nvPicPr>
          <p:cNvPr id="2050" name="Picture 2"/>
          <p:cNvPicPr>
            <a:picLocks noChangeAspect="1" noChangeArrowheads="1"/>
          </p:cNvPicPr>
          <p:nvPr/>
        </p:nvPicPr>
        <p:blipFill>
          <a:blip r:embed="rId2" cstate="print"/>
          <a:srcRect/>
          <a:stretch>
            <a:fillRect/>
          </a:stretch>
        </p:blipFill>
        <p:spPr bwMode="auto">
          <a:xfrm>
            <a:off x="642910" y="2000240"/>
            <a:ext cx="2714644" cy="38576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Autofit/>
          </a:bodyPr>
          <a:lstStyle/>
          <a:p>
            <a:r>
              <a:rPr lang="ru-RU" sz="2400" dirty="0" smtClean="0">
                <a:solidFill>
                  <a:srgbClr val="C00000"/>
                </a:solidFill>
              </a:rPr>
              <a:t>Булат Окуджава «Будь здоров, школяр»</a:t>
            </a:r>
            <a:endParaRPr lang="ru-RU" sz="2400" dirty="0">
              <a:solidFill>
                <a:srgbClr val="C00000"/>
              </a:solidFill>
            </a:endParaRPr>
          </a:p>
        </p:txBody>
      </p:sp>
      <p:sp>
        <p:nvSpPr>
          <p:cNvPr id="6" name="Содержимое 5"/>
          <p:cNvSpPr>
            <a:spLocks noGrp="1"/>
          </p:cNvSpPr>
          <p:nvPr>
            <p:ph idx="1"/>
          </p:nvPr>
        </p:nvSpPr>
        <p:spPr/>
        <p:txBody>
          <a:bodyPr>
            <a:normAutofit fontScale="92500" lnSpcReduction="10000"/>
          </a:bodyPr>
          <a:lstStyle/>
          <a:p>
            <a:pPr>
              <a:buNone/>
            </a:pPr>
            <a:r>
              <a:rPr lang="ru-RU" dirty="0" smtClean="0"/>
              <a:t>    Автобиографическая повесть выделяется среди многих книг о войне тем, что она написана без пафоса и стереотипов. Эта книга — о тяжком и угнетающем фронтовом быте, о простых человеческих чувствах, которым есть место даже на войне, о быстром взрослении вчерашних школьников.</a:t>
            </a:r>
            <a:endParaRPr lang="ru-RU" dirty="0"/>
          </a:p>
        </p:txBody>
      </p:sp>
      <p:sp>
        <p:nvSpPr>
          <p:cNvPr id="7" name="Текст 6"/>
          <p:cNvSpPr>
            <a:spLocks noGrp="1"/>
          </p:cNvSpPr>
          <p:nvPr>
            <p:ph type="body" sz="half" idx="2"/>
          </p:nvPr>
        </p:nvSpPr>
        <p:spPr/>
        <p:txBody>
          <a:bodyPr/>
          <a:lstStyle/>
          <a:p>
            <a:endParaRPr lang="ru-RU" dirty="0"/>
          </a:p>
        </p:txBody>
      </p:sp>
      <p:pic>
        <p:nvPicPr>
          <p:cNvPr id="3074" name="Picture 2"/>
          <p:cNvPicPr>
            <a:picLocks noChangeAspect="1" noChangeArrowheads="1"/>
          </p:cNvPicPr>
          <p:nvPr/>
        </p:nvPicPr>
        <p:blipFill>
          <a:blip r:embed="rId2" cstate="print"/>
          <a:srcRect/>
          <a:stretch>
            <a:fillRect/>
          </a:stretch>
        </p:blipFill>
        <p:spPr bwMode="auto">
          <a:xfrm>
            <a:off x="214282" y="1428736"/>
            <a:ext cx="3427405" cy="485778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solidFill>
                  <a:srgbClr val="C00000"/>
                </a:solidFill>
              </a:rPr>
              <a:t>Борис Васильев «Завтра была война</a:t>
            </a:r>
            <a:endParaRPr lang="ru-RU" sz="2400" dirty="0">
              <a:solidFill>
                <a:srgbClr val="C00000"/>
              </a:solidFill>
            </a:endParaRPr>
          </a:p>
        </p:txBody>
      </p:sp>
      <p:sp>
        <p:nvSpPr>
          <p:cNvPr id="3" name="Содержимое 2"/>
          <p:cNvSpPr>
            <a:spLocks noGrp="1"/>
          </p:cNvSpPr>
          <p:nvPr>
            <p:ph idx="1"/>
          </p:nvPr>
        </p:nvSpPr>
        <p:spPr>
          <a:xfrm>
            <a:off x="3714744" y="357166"/>
            <a:ext cx="5111750" cy="5853113"/>
          </a:xfrm>
        </p:spPr>
        <p:txBody>
          <a:bodyPr>
            <a:normAutofit fontScale="92500" lnSpcReduction="10000"/>
          </a:bodyPr>
          <a:lstStyle/>
          <a:p>
            <a:pPr>
              <a:buNone/>
            </a:pPr>
            <a:r>
              <a:rPr lang="ru-RU" dirty="0" smtClean="0"/>
              <a:t>    Действие повести  происходит накануне войны. Она рассказывает об учениках 9-го "Б", их взрослении и становлении, дружбе и любви, первом серьезном нравственном выборе и противостоянии. Их молодости, которая категорична, </a:t>
            </a:r>
            <a:r>
              <a:rPr lang="ru-RU" dirty="0" err="1" smtClean="0"/>
              <a:t>безоглядна</a:t>
            </a:r>
            <a:r>
              <a:rPr lang="ru-RU" dirty="0" smtClean="0"/>
              <a:t> и стремительна. И очень коротка, потому что "завтра была война"...</a:t>
            </a:r>
            <a:endParaRPr lang="ru-RU" dirty="0"/>
          </a:p>
        </p:txBody>
      </p:sp>
      <p:sp>
        <p:nvSpPr>
          <p:cNvPr id="4" name="Текст 3"/>
          <p:cNvSpPr>
            <a:spLocks noGrp="1"/>
          </p:cNvSpPr>
          <p:nvPr>
            <p:ph type="body" sz="half" idx="2"/>
          </p:nvPr>
        </p:nvSpPr>
        <p:spPr/>
        <p:txBody>
          <a:bodyPr/>
          <a:lstStyle/>
          <a:p>
            <a:endParaRPr lang="ru-RU" dirty="0"/>
          </a:p>
        </p:txBody>
      </p:sp>
      <p:pic>
        <p:nvPicPr>
          <p:cNvPr id="4098" name="Picture 2"/>
          <p:cNvPicPr>
            <a:picLocks noChangeAspect="1" noChangeArrowheads="1"/>
          </p:cNvPicPr>
          <p:nvPr/>
        </p:nvPicPr>
        <p:blipFill>
          <a:blip r:embed="rId2" cstate="print"/>
          <a:srcRect/>
          <a:stretch>
            <a:fillRect/>
          </a:stretch>
        </p:blipFill>
        <p:spPr bwMode="auto">
          <a:xfrm>
            <a:off x="428596" y="714356"/>
            <a:ext cx="3427405" cy="55007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655620"/>
          </a:xfrm>
        </p:spPr>
        <p:txBody>
          <a:bodyPr>
            <a:noAutofit/>
          </a:bodyPr>
          <a:lstStyle/>
          <a:p>
            <a:r>
              <a:rPr lang="ru-RU" sz="2400" dirty="0" err="1" smtClean="0">
                <a:solidFill>
                  <a:srgbClr val="C00000"/>
                </a:solidFill>
              </a:rPr>
              <a:t>Мариам</a:t>
            </a:r>
            <a:r>
              <a:rPr lang="ru-RU" sz="2800" dirty="0" smtClean="0">
                <a:solidFill>
                  <a:srgbClr val="C00000"/>
                </a:solidFill>
              </a:rPr>
              <a:t> Петросян</a:t>
            </a:r>
            <a:endParaRPr lang="ru-RU" sz="2800" dirty="0">
              <a:solidFill>
                <a:srgbClr val="C00000"/>
              </a:solidFill>
            </a:endParaRPr>
          </a:p>
        </p:txBody>
      </p:sp>
      <p:sp>
        <p:nvSpPr>
          <p:cNvPr id="3" name="Содержимое 2"/>
          <p:cNvSpPr>
            <a:spLocks noGrp="1"/>
          </p:cNvSpPr>
          <p:nvPr>
            <p:ph idx="1"/>
          </p:nvPr>
        </p:nvSpPr>
        <p:spPr>
          <a:xfrm>
            <a:off x="3575050" y="571480"/>
            <a:ext cx="5111750" cy="5554683"/>
          </a:xfrm>
        </p:spPr>
        <p:txBody>
          <a:bodyPr>
            <a:normAutofit fontScale="85000" lnSpcReduction="10000"/>
          </a:bodyPr>
          <a:lstStyle/>
          <a:p>
            <a:pPr>
              <a:buNone/>
            </a:pPr>
            <a:r>
              <a:rPr lang="ru-RU" dirty="0" smtClean="0"/>
              <a:t>    Роман опубликован в 2009 г. Представляет собой яркое и своеобразное описание замкнутого </a:t>
            </a:r>
            <a:r>
              <a:rPr lang="ru-RU" dirty="0" smtClean="0">
                <a:hlinkClick r:id="rId2" tooltip="Социум"/>
              </a:rPr>
              <a:t>социума</a:t>
            </a:r>
            <a:r>
              <a:rPr lang="ru-RU" dirty="0" smtClean="0"/>
              <a:t>, его характерных особенностей, нюансов адаптации новичка в сложившемся коллективе на примере интерната для детей-инвалидов. Место и время действия намеренно абстрагированы, а в сюжете значимую роль играют </a:t>
            </a:r>
            <a:r>
              <a:rPr lang="ru-RU" u="sng" dirty="0" smtClean="0">
                <a:hlinkClick r:id="rId3" tooltip="Фантастика"/>
              </a:rPr>
              <a:t>фантастические</a:t>
            </a:r>
            <a:r>
              <a:rPr lang="ru-RU" dirty="0" smtClean="0"/>
              <a:t> </a:t>
            </a:r>
          </a:p>
          <a:p>
            <a:pPr>
              <a:buNone/>
            </a:pPr>
            <a:r>
              <a:rPr lang="ru-RU" dirty="0" smtClean="0"/>
              <a:t>    мотивы.</a:t>
            </a:r>
            <a:endParaRPr lang="ru-RU" dirty="0"/>
          </a:p>
        </p:txBody>
      </p:sp>
      <p:sp>
        <p:nvSpPr>
          <p:cNvPr id="4" name="Текст 3"/>
          <p:cNvSpPr>
            <a:spLocks noGrp="1"/>
          </p:cNvSpPr>
          <p:nvPr>
            <p:ph type="body" sz="half" idx="2"/>
          </p:nvPr>
        </p:nvSpPr>
        <p:spPr/>
        <p:txBody>
          <a:bodyPr/>
          <a:lstStyle/>
          <a:p>
            <a:endParaRPr lang="ru-RU" dirty="0"/>
          </a:p>
        </p:txBody>
      </p:sp>
      <p:pic>
        <p:nvPicPr>
          <p:cNvPr id="5122" name="Picture 2"/>
          <p:cNvPicPr>
            <a:picLocks noChangeAspect="1" noChangeArrowheads="1"/>
          </p:cNvPicPr>
          <p:nvPr/>
        </p:nvPicPr>
        <p:blipFill>
          <a:blip r:embed="rId4" cstate="print"/>
          <a:srcRect/>
          <a:stretch>
            <a:fillRect/>
          </a:stretch>
        </p:blipFill>
        <p:spPr bwMode="auto">
          <a:xfrm>
            <a:off x="357158" y="1357298"/>
            <a:ext cx="3498843" cy="492922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719</Words>
  <Application>Microsoft Office PowerPoint</Application>
  <PresentationFormat>Экран (4:3)</PresentationFormat>
  <Paragraphs>50</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Книги о подростках и для подростков</vt:lpstr>
      <vt:lpstr>Дж.Д.Сэлинджер «Над пропастью во ржи»</vt:lpstr>
      <vt:lpstr>Цитаты из книги</vt:lpstr>
      <vt:lpstr>Слайд 4</vt:lpstr>
      <vt:lpstr>Тод Штрассер   «Волна»</vt:lpstr>
      <vt:lpstr>Бел Кауфман  «Вверх по лестнице, ведущей вниз» </vt:lpstr>
      <vt:lpstr>Булат Окуджава «Будь здоров, школяр»</vt:lpstr>
      <vt:lpstr>Борис Васильев «Завтра была война</vt:lpstr>
      <vt:lpstr>Мариам Петросян</vt:lpstr>
      <vt:lpstr>Цитаты из романа</vt:lpstr>
      <vt:lpstr>Аркадий и Борис Стругацкие «Далекая радуга»</vt:lpstr>
      <vt:lpstr>Слайд 12</vt:lpstr>
      <vt:lpstr>Валерий Попов «Все мы не красавцы»</vt:lpstr>
      <vt:lpstr>Жанр - антиутопия</vt:lpstr>
      <vt:lpstr>Спасибо за внимание!</vt:lpstr>
    </vt:vector>
  </TitlesOfParts>
  <Company>Sosh20</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Книги о подростках и для подростков</dc:title>
  <dc:creator>K305</dc:creator>
  <cp:lastModifiedBy>библиотека</cp:lastModifiedBy>
  <cp:revision>37</cp:revision>
  <dcterms:created xsi:type="dcterms:W3CDTF">2015-04-14T06:27:00Z</dcterms:created>
  <dcterms:modified xsi:type="dcterms:W3CDTF">2016-06-28T07:22:36Z</dcterms:modified>
</cp:coreProperties>
</file>